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1"/>
  </p:notesMasterIdLst>
  <p:handoutMasterIdLst>
    <p:handoutMasterId r:id="rId12"/>
  </p:handoutMasterIdLst>
  <p:sldIdLst>
    <p:sldId id="256" r:id="rId5"/>
    <p:sldId id="257" r:id="rId6"/>
    <p:sldId id="258" r:id="rId7"/>
    <p:sldId id="259" r:id="rId8"/>
    <p:sldId id="260" r:id="rId9"/>
    <p:sldId id="27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94641" autoAdjust="0"/>
  </p:normalViewPr>
  <p:slideViewPr>
    <p:cSldViewPr snapToGrid="0">
      <p:cViewPr varScale="1">
        <p:scale>
          <a:sx n="79" d="100"/>
          <a:sy n="79" d="100"/>
        </p:scale>
        <p:origin x="101" y="32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7/14/2024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7/14/2024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awpixel.com/search/ship%20illustration" TargetMode="External"/><Relationship Id="rId2" Type="http://schemas.openxmlformats.org/officeDocument/2006/relationships/image" Target="../media/image16.1"/><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4BCBB6F-4585-1EE6-ACA8-5216F46AA9B6}"/>
              </a:ext>
            </a:extLst>
          </p:cNvPr>
          <p:cNvPicPr>
            <a:picLocks noGrp="1" noChangeAspect="1"/>
          </p:cNvPicPr>
          <p:nvPr>
            <p:ph type="pic" sz="quarter" idx="13"/>
          </p:nvPr>
        </p:nvPicPr>
        <p:blipFill>
          <a:blip r:embed="rId2"/>
          <a:srcRect t="10595" b="10595"/>
          <a:stretch>
            <a:fillRect/>
          </a:stretch>
        </p:blipFill>
        <p:spPr>
          <a:xfrm>
            <a:off x="0" y="0"/>
            <a:ext cx="5343787" cy="6858000"/>
          </a:xfrm>
          <a:prstGeom prst="rect">
            <a:avLst/>
          </a:prstGeom>
        </p:spPr>
      </p:pic>
      <p:sp>
        <p:nvSpPr>
          <p:cNvPr id="8" name="Title 1">
            <a:extLst>
              <a:ext uri="{FF2B5EF4-FFF2-40B4-BE49-F238E27FC236}">
                <a16:creationId xmlns:a16="http://schemas.microsoft.com/office/drawing/2014/main" id="{5A2AC28E-9108-7427-F7B7-9EFC13AFEE83}"/>
              </a:ext>
            </a:extLst>
          </p:cNvPr>
          <p:cNvSpPr txBox="1">
            <a:spLocks/>
          </p:cNvSpPr>
          <p:nvPr/>
        </p:nvSpPr>
        <p:spPr>
          <a:xfrm>
            <a:off x="5636515" y="2021747"/>
            <a:ext cx="6292463" cy="1291905"/>
          </a:xfrm>
          <a:prstGeom prst="rect">
            <a:avLst/>
          </a:prstGeom>
          <a:solidFill>
            <a:schemeClr val="accent2">
              <a:alpha val="80000"/>
            </a:schemeClr>
          </a:solidFill>
        </p:spPr>
        <p:txBody>
          <a:bodyPr vert="horz" lIns="557784" tIns="530352" rIns="91440" bIns="45720" rtlCol="0" anchor="t">
            <a:noAutofit/>
          </a:bodyPr>
          <a:lstStyle>
            <a:lvl1pPr algn="l" defTabSz="914400" rtl="0" eaLnBrk="1" latinLnBrk="0" hangingPunct="1">
              <a:lnSpc>
                <a:spcPct val="80000"/>
              </a:lnSpc>
              <a:spcBef>
                <a:spcPct val="0"/>
              </a:spcBef>
              <a:buNone/>
              <a:defRPr sz="5400" kern="1200" cap="all" spc="400" baseline="0">
                <a:ln w="19050">
                  <a:solidFill>
                    <a:schemeClr val="accent5"/>
                  </a:solidFill>
                </a:ln>
                <a:noFill/>
                <a:latin typeface="+mj-lt"/>
                <a:ea typeface="+mj-ea"/>
                <a:cs typeface="+mj-cs"/>
              </a:defRPr>
            </a:lvl1pPr>
          </a:lstStyle>
          <a:p>
            <a:r>
              <a:rPr lang="en-US" b="1" dirty="0">
                <a:solidFill>
                  <a:schemeClr val="bg1"/>
                </a:solidFill>
                <a:latin typeface="Ebrima" panose="02000000000000000000" pitchFamily="2" charset="0"/>
                <a:ea typeface="Ebrima" panose="02000000000000000000" pitchFamily="2" charset="0"/>
                <a:cs typeface="Ebrima" panose="02000000000000000000" pitchFamily="2" charset="0"/>
              </a:rPr>
              <a:t>SwiftSend</a:t>
            </a:r>
          </a:p>
        </p:txBody>
      </p:sp>
      <p:sp>
        <p:nvSpPr>
          <p:cNvPr id="9" name="Subtitle 4">
            <a:extLst>
              <a:ext uri="{FF2B5EF4-FFF2-40B4-BE49-F238E27FC236}">
                <a16:creationId xmlns:a16="http://schemas.microsoft.com/office/drawing/2014/main" id="{7566631D-6A8F-7CFE-0EAC-57824CC71D8C}"/>
              </a:ext>
            </a:extLst>
          </p:cNvPr>
          <p:cNvSpPr txBox="1">
            <a:spLocks/>
          </p:cNvSpPr>
          <p:nvPr/>
        </p:nvSpPr>
        <p:spPr>
          <a:xfrm>
            <a:off x="7176623" y="3429000"/>
            <a:ext cx="4937732" cy="4781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rPr>
              <a:t>-A Crowd Sourced Delivery</a:t>
            </a:r>
          </a:p>
        </p:txBody>
      </p:sp>
      <p:sp>
        <p:nvSpPr>
          <p:cNvPr id="10" name="TextBox 9">
            <a:extLst>
              <a:ext uri="{FF2B5EF4-FFF2-40B4-BE49-F238E27FC236}">
                <a16:creationId xmlns:a16="http://schemas.microsoft.com/office/drawing/2014/main" id="{E6DA90A9-1A70-8E85-2859-5510D560F6E3}"/>
              </a:ext>
            </a:extLst>
          </p:cNvPr>
          <p:cNvSpPr txBox="1"/>
          <p:nvPr/>
        </p:nvSpPr>
        <p:spPr>
          <a:xfrm>
            <a:off x="9356931" y="5933189"/>
            <a:ext cx="3528392" cy="355482"/>
          </a:xfrm>
          <a:prstGeom prst="rect">
            <a:avLst/>
          </a:prstGeom>
          <a:noFill/>
        </p:spPr>
        <p:txBody>
          <a:bodyPr wrap="square" rtlCol="0">
            <a:spAutoFit/>
          </a:bodyPr>
          <a:lstStyle/>
          <a:p>
            <a:pPr>
              <a:lnSpc>
                <a:spcPct val="95000"/>
              </a:lnSpc>
            </a:pPr>
            <a:r>
              <a:rPr lang="en-IN" b="1" dirty="0">
                <a:solidFill>
                  <a:schemeClr val="bg1"/>
                </a:solidFill>
              </a:rPr>
              <a:t>Team Name: EUREKA</a:t>
            </a:r>
          </a:p>
        </p:txBody>
      </p:sp>
    </p:spTree>
    <p:extLst>
      <p:ext uri="{BB962C8B-B14F-4D97-AF65-F5344CB8AC3E}">
        <p14:creationId xmlns:p14="http://schemas.microsoft.com/office/powerpoint/2010/main" val="188383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
        <p:nvSpPr>
          <p:cNvPr id="25" name="TextBox 24">
            <a:extLst>
              <a:ext uri="{FF2B5EF4-FFF2-40B4-BE49-F238E27FC236}">
                <a16:creationId xmlns:a16="http://schemas.microsoft.com/office/drawing/2014/main" id="{5924DE3B-9FB1-DD81-2355-A1BE6DA7F344}"/>
              </a:ext>
            </a:extLst>
          </p:cNvPr>
          <p:cNvSpPr txBox="1"/>
          <p:nvPr/>
        </p:nvSpPr>
        <p:spPr>
          <a:xfrm>
            <a:off x="87549" y="1828800"/>
            <a:ext cx="11974749" cy="3108543"/>
          </a:xfrm>
          <a:prstGeom prst="rect">
            <a:avLst/>
          </a:prstGeom>
          <a:noFill/>
        </p:spPr>
        <p:txBody>
          <a:bodyPr wrap="square">
            <a:spAutoFit/>
          </a:bodyPr>
          <a:lstStyle/>
          <a:p>
            <a:r>
              <a:rPr lang="en-US" sz="2800" dirty="0">
                <a:solidFill>
                  <a:schemeClr val="bg1"/>
                </a:solidFill>
              </a:rPr>
              <a:t>Traditional delivery systems struggle with high costs, inefficiencies, and a large environmental footprint. Imagine a world where everyday travelers can help deliver packages on their way, saving money and reducing emissions. We propose a web application that connects these travelers with delivery opportunities, offering a fee for their service. This approach will make deliveries faster, cheaper, and greener, transforming how we think about logistics.</a:t>
            </a:r>
            <a:endParaRPr lang="en-IN" sz="2800" dirty="0">
              <a:solidFill>
                <a:schemeClr val="bg1"/>
              </a:solidFill>
            </a:endParaRPr>
          </a:p>
        </p:txBody>
      </p:sp>
      <p:sp>
        <p:nvSpPr>
          <p:cNvPr id="26" name="TextBox 25">
            <a:extLst>
              <a:ext uri="{FF2B5EF4-FFF2-40B4-BE49-F238E27FC236}">
                <a16:creationId xmlns:a16="http://schemas.microsoft.com/office/drawing/2014/main" id="{E550FEA5-CB07-F738-A2D9-49167CFF7A23}"/>
              </a:ext>
            </a:extLst>
          </p:cNvPr>
          <p:cNvSpPr txBox="1"/>
          <p:nvPr/>
        </p:nvSpPr>
        <p:spPr>
          <a:xfrm>
            <a:off x="87549" y="374852"/>
            <a:ext cx="11673191" cy="1384995"/>
          </a:xfrm>
          <a:prstGeom prst="rect">
            <a:avLst/>
          </a:prstGeom>
          <a:noFill/>
        </p:spPr>
        <p:txBody>
          <a:bodyPr wrap="square" rtlCol="0">
            <a:spAutoFit/>
          </a:bodyPr>
          <a:lstStyle/>
          <a:p>
            <a:r>
              <a:rPr lang="en-IN" sz="2800" b="1" dirty="0">
                <a:solidFill>
                  <a:schemeClr val="bg1"/>
                </a:solidFill>
                <a:latin typeface="Century Gothic" panose="020B0502020202020204" pitchFamily="34" charset="0"/>
              </a:rPr>
              <a:t>PROBLEM STATEMENT</a:t>
            </a:r>
          </a:p>
          <a:p>
            <a:endParaRPr lang="en-IN" sz="2800" dirty="0">
              <a:latin typeface="Century Gothic" panose="020B0502020202020204" pitchFamily="34" charset="0"/>
            </a:endParaRPr>
          </a:p>
          <a:p>
            <a:endParaRPr lang="en-IN" sz="2800" dirty="0">
              <a:latin typeface="Century Gothic" panose="020B0502020202020204" pitchFamily="34" charset="0"/>
            </a:endParaRPr>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pic>
        <p:nvPicPr>
          <p:cNvPr id="7" name="Picture Placeholder 6">
            <a:extLst>
              <a:ext uri="{FF2B5EF4-FFF2-40B4-BE49-F238E27FC236}">
                <a16:creationId xmlns:a16="http://schemas.microsoft.com/office/drawing/2014/main" id="{432571C1-E512-2F70-AB29-FEF4A9591429}"/>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765" r="16765"/>
          <a:stretch>
            <a:fillRect/>
          </a:stretch>
        </p:blipFill>
        <p:spPr>
          <a:xfrm flipH="1">
            <a:off x="-58724" y="0"/>
            <a:ext cx="4038599" cy="6858000"/>
          </a:xfrm>
        </p:spPr>
      </p:pic>
      <p:sp>
        <p:nvSpPr>
          <p:cNvPr id="30" name="Title 1">
            <a:extLst>
              <a:ext uri="{FF2B5EF4-FFF2-40B4-BE49-F238E27FC236}">
                <a16:creationId xmlns:a16="http://schemas.microsoft.com/office/drawing/2014/main" id="{D83601B9-EC0A-2065-B3D5-B21F89627DF9}"/>
              </a:ext>
            </a:extLst>
          </p:cNvPr>
          <p:cNvSpPr>
            <a:spLocks noGrp="1"/>
          </p:cNvSpPr>
          <p:nvPr>
            <p:ph type="title"/>
          </p:nvPr>
        </p:nvSpPr>
        <p:spPr>
          <a:xfrm>
            <a:off x="4181354" y="445315"/>
            <a:ext cx="7172446" cy="762699"/>
          </a:xfrm>
        </p:spPr>
        <p:txBody>
          <a:bodyPr/>
          <a:lstStyle/>
          <a:p>
            <a:r>
              <a:rPr lang="en-US" b="1" dirty="0">
                <a:solidFill>
                  <a:schemeClr val="bg1"/>
                </a:solidFill>
              </a:rPr>
              <a:t>Proposed Solution</a:t>
            </a:r>
          </a:p>
        </p:txBody>
      </p:sp>
      <p:sp>
        <p:nvSpPr>
          <p:cNvPr id="31" name="Content Placeholder 2">
            <a:extLst>
              <a:ext uri="{FF2B5EF4-FFF2-40B4-BE49-F238E27FC236}">
                <a16:creationId xmlns:a16="http://schemas.microsoft.com/office/drawing/2014/main" id="{97FB3063-5C35-93E9-1239-01F143465928}"/>
              </a:ext>
            </a:extLst>
          </p:cNvPr>
          <p:cNvSpPr txBox="1">
            <a:spLocks/>
          </p:cNvSpPr>
          <p:nvPr/>
        </p:nvSpPr>
        <p:spPr>
          <a:xfrm>
            <a:off x="4181353" y="1686187"/>
            <a:ext cx="7840071" cy="4486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web application facilitates public requests for product delivery and pickup points. Commuters traveling in the same direction can accept these requests. The application mediates between the salesman and customer, allowing the salesman to contact commuters to arrange pickup. The selected commuter receives delivery details, including customer information and address, and the customer can track the delivery progress.</a:t>
            </a:r>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23" name="Title 1">
            <a:extLst>
              <a:ext uri="{FF2B5EF4-FFF2-40B4-BE49-F238E27FC236}">
                <a16:creationId xmlns:a16="http://schemas.microsoft.com/office/drawing/2014/main" id="{95249100-A471-97C9-8A72-E9198937E036}"/>
              </a:ext>
            </a:extLst>
          </p:cNvPr>
          <p:cNvSpPr>
            <a:spLocks noGrp="1"/>
          </p:cNvSpPr>
          <p:nvPr>
            <p:ph type="title"/>
          </p:nvPr>
        </p:nvSpPr>
        <p:spPr>
          <a:xfrm>
            <a:off x="275312" y="338710"/>
            <a:ext cx="5703006" cy="922789"/>
          </a:xfrm>
        </p:spPr>
        <p:txBody>
          <a:bodyPr/>
          <a:lstStyle/>
          <a:p>
            <a:r>
              <a:rPr lang="en-US" b="1" dirty="0">
                <a:solidFill>
                  <a:schemeClr val="bg1"/>
                </a:solidFill>
              </a:rPr>
              <a:t>Implementation</a:t>
            </a:r>
          </a:p>
        </p:txBody>
      </p:sp>
      <p:pic>
        <p:nvPicPr>
          <p:cNvPr id="24" name="Picture 23">
            <a:extLst>
              <a:ext uri="{FF2B5EF4-FFF2-40B4-BE49-F238E27FC236}">
                <a16:creationId xmlns:a16="http://schemas.microsoft.com/office/drawing/2014/main" id="{E9404D11-FFAF-B506-AE86-A8CB42B2A714}"/>
              </a:ext>
            </a:extLst>
          </p:cNvPr>
          <p:cNvPicPr>
            <a:picLocks noChangeAspect="1"/>
          </p:cNvPicPr>
          <p:nvPr/>
        </p:nvPicPr>
        <p:blipFill>
          <a:blip r:embed="rId2"/>
          <a:stretch>
            <a:fillRect/>
          </a:stretch>
        </p:blipFill>
        <p:spPr>
          <a:xfrm>
            <a:off x="293614" y="1847632"/>
            <a:ext cx="4735585" cy="1887920"/>
          </a:xfrm>
          <a:prstGeom prst="rect">
            <a:avLst/>
          </a:prstGeom>
        </p:spPr>
      </p:pic>
      <p:pic>
        <p:nvPicPr>
          <p:cNvPr id="25" name="Picture 24">
            <a:extLst>
              <a:ext uri="{FF2B5EF4-FFF2-40B4-BE49-F238E27FC236}">
                <a16:creationId xmlns:a16="http://schemas.microsoft.com/office/drawing/2014/main" id="{8C334269-8284-B0A4-CEB7-0C76279343E1}"/>
              </a:ext>
            </a:extLst>
          </p:cNvPr>
          <p:cNvPicPr>
            <a:picLocks noChangeAspect="1"/>
          </p:cNvPicPr>
          <p:nvPr/>
        </p:nvPicPr>
        <p:blipFill>
          <a:blip r:embed="rId3"/>
          <a:stretch>
            <a:fillRect/>
          </a:stretch>
        </p:blipFill>
        <p:spPr>
          <a:xfrm>
            <a:off x="6209934" y="2490281"/>
            <a:ext cx="4942345" cy="2894323"/>
          </a:xfrm>
          <a:prstGeom prst="rect">
            <a:avLst/>
          </a:prstGeom>
        </p:spPr>
      </p:pic>
      <p:pic>
        <p:nvPicPr>
          <p:cNvPr id="34" name="Picture 33">
            <a:extLst>
              <a:ext uri="{FF2B5EF4-FFF2-40B4-BE49-F238E27FC236}">
                <a16:creationId xmlns:a16="http://schemas.microsoft.com/office/drawing/2014/main" id="{54378A11-E68C-ED15-CF17-434DE6E63676}"/>
              </a:ext>
            </a:extLst>
          </p:cNvPr>
          <p:cNvPicPr>
            <a:picLocks noChangeAspect="1"/>
          </p:cNvPicPr>
          <p:nvPr/>
        </p:nvPicPr>
        <p:blipFill>
          <a:blip r:embed="rId4"/>
          <a:stretch>
            <a:fillRect/>
          </a:stretch>
        </p:blipFill>
        <p:spPr>
          <a:xfrm>
            <a:off x="275311" y="3941407"/>
            <a:ext cx="4942344" cy="2780068"/>
          </a:xfrm>
          <a:prstGeom prst="rect">
            <a:avLst/>
          </a:prstGeom>
        </p:spPr>
      </p:pic>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pic>
        <p:nvPicPr>
          <p:cNvPr id="41" name="Picture 40">
            <a:extLst>
              <a:ext uri="{FF2B5EF4-FFF2-40B4-BE49-F238E27FC236}">
                <a16:creationId xmlns:a16="http://schemas.microsoft.com/office/drawing/2014/main" id="{7277EBC8-5073-2657-3477-F90C3391FBFC}"/>
              </a:ext>
            </a:extLst>
          </p:cNvPr>
          <p:cNvPicPr>
            <a:picLocks noChangeAspect="1"/>
          </p:cNvPicPr>
          <p:nvPr/>
        </p:nvPicPr>
        <p:blipFill>
          <a:blip r:embed="rId2"/>
          <a:stretch>
            <a:fillRect/>
          </a:stretch>
        </p:blipFill>
        <p:spPr>
          <a:xfrm>
            <a:off x="291828" y="1728920"/>
            <a:ext cx="5077839" cy="3225063"/>
          </a:xfrm>
          <a:prstGeom prst="rect">
            <a:avLst/>
          </a:prstGeom>
        </p:spPr>
      </p:pic>
      <p:pic>
        <p:nvPicPr>
          <p:cNvPr id="42" name="Picture 41">
            <a:extLst>
              <a:ext uri="{FF2B5EF4-FFF2-40B4-BE49-F238E27FC236}">
                <a16:creationId xmlns:a16="http://schemas.microsoft.com/office/drawing/2014/main" id="{3CC5C77C-E115-3C2A-E42E-A95741C25175}"/>
              </a:ext>
            </a:extLst>
          </p:cNvPr>
          <p:cNvPicPr>
            <a:picLocks noChangeAspect="1"/>
          </p:cNvPicPr>
          <p:nvPr/>
        </p:nvPicPr>
        <p:blipFill>
          <a:blip r:embed="rId3"/>
          <a:stretch>
            <a:fillRect/>
          </a:stretch>
        </p:blipFill>
        <p:spPr>
          <a:xfrm>
            <a:off x="6164094" y="1728920"/>
            <a:ext cx="5334462" cy="3225064"/>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pic>
        <p:nvPicPr>
          <p:cNvPr id="6" name="Picture 5">
            <a:extLst>
              <a:ext uri="{FF2B5EF4-FFF2-40B4-BE49-F238E27FC236}">
                <a16:creationId xmlns:a16="http://schemas.microsoft.com/office/drawing/2014/main" id="{6F9F094C-EB14-77A7-19D7-C65C10A6DB14}"/>
              </a:ext>
            </a:extLst>
          </p:cNvPr>
          <p:cNvPicPr>
            <a:picLocks noChangeAspect="1"/>
          </p:cNvPicPr>
          <p:nvPr/>
        </p:nvPicPr>
        <p:blipFill>
          <a:blip r:embed="rId2"/>
          <a:stretch>
            <a:fillRect/>
          </a:stretch>
        </p:blipFill>
        <p:spPr>
          <a:xfrm>
            <a:off x="2120900" y="615950"/>
            <a:ext cx="7950200" cy="5626100"/>
          </a:xfrm>
          <a:prstGeom prst="rect">
            <a:avLst/>
          </a:prstGeom>
        </p:spPr>
      </p:pic>
    </p:spTree>
    <p:extLst>
      <p:ext uri="{BB962C8B-B14F-4D97-AF65-F5344CB8AC3E}">
        <p14:creationId xmlns:p14="http://schemas.microsoft.com/office/powerpoint/2010/main" val="365793849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2.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160</Words>
  <Application>Microsoft Office PowerPoint</Application>
  <PresentationFormat>Widescreen</PresentationFormat>
  <Paragraphs>13</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Bierstadt</vt:lpstr>
      <vt:lpstr>Calibri</vt:lpstr>
      <vt:lpstr>Century Gothic</vt:lpstr>
      <vt:lpstr>Courier New</vt:lpstr>
      <vt:lpstr>Ebrima</vt:lpstr>
      <vt:lpstr>Posterama</vt:lpstr>
      <vt:lpstr>Posterama Bold</vt:lpstr>
      <vt:lpstr>Office Theme</vt:lpstr>
      <vt:lpstr>PowerPoint Presentation</vt:lpstr>
      <vt:lpstr>PowerPoint Presentation</vt:lpstr>
      <vt:lpstr>Proposed Solution</vt:lpstr>
      <vt:lpstr>Implementation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2024-07-14T06:22:18Z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